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409" r:id="rId4"/>
    <p:sldId id="410" r:id="rId5"/>
    <p:sldId id="465" r:id="rId6"/>
    <p:sldId id="468" r:id="rId7"/>
    <p:sldId id="495" r:id="rId8"/>
    <p:sldId id="496" r:id="rId9"/>
    <p:sldId id="494" r:id="rId10"/>
    <p:sldId id="497" r:id="rId11"/>
    <p:sldId id="503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4" r:id="rId20"/>
    <p:sldId id="525" r:id="rId21"/>
    <p:sldId id="526" r:id="rId22"/>
    <p:sldId id="527" r:id="rId23"/>
    <p:sldId id="498" r:id="rId24"/>
    <p:sldId id="499" r:id="rId25"/>
    <p:sldId id="500" r:id="rId26"/>
    <p:sldId id="501" r:id="rId27"/>
    <p:sldId id="502" r:id="rId28"/>
    <p:sldId id="505" r:id="rId29"/>
    <p:sldId id="504" r:id="rId30"/>
    <p:sldId id="507" r:id="rId31"/>
    <p:sldId id="506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34" r:id="rId41"/>
    <p:sldId id="469" r:id="rId42"/>
    <p:sldId id="464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6A9A5"/>
    <a:srgbClr val="5BADA9"/>
    <a:srgbClr val="7DB8B5"/>
    <a:srgbClr val="65BAB5"/>
    <a:srgbClr val="5FB4AD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>
        <p:guide orient="horz" pos="2954"/>
        <p:guide pos="35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19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016000" y="1016001"/>
            <a:ext cx="10160000" cy="4825999"/>
          </a:xfrm>
          <a:prstGeom prst="rect">
            <a:avLst/>
          </a:prstGeom>
          <a:blipFill rotWithShape="1">
            <a:blip r:embed="rId8" cstate="screen"/>
            <a:stretch>
              <a:fillRect/>
            </a:stretch>
          </a:blipFill>
          <a:ln>
            <a:noFill/>
          </a:ln>
          <a:effectLst>
            <a:outerShdw blurRad="254000" dist="38100" dir="10800000" sx="102000" sy="102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D:\素材\立春\00.png00"/>
          <p:cNvPicPr>
            <a:picLocks noChangeAspect="1"/>
          </p:cNvPicPr>
          <p:nvPr userDrawn="1"/>
        </p:nvPicPr>
        <p:blipFill>
          <a:blip r:embed="rId9" cstate="screen"/>
          <a:srcRect/>
          <a:stretch>
            <a:fillRect/>
          </a:stretch>
        </p:blipFill>
        <p:spPr>
          <a:xfrm flipH="1">
            <a:off x="9364345" y="1016000"/>
            <a:ext cx="1811655" cy="3061970"/>
          </a:xfrm>
          <a:prstGeom prst="rect">
            <a:avLst/>
          </a:prstGeom>
        </p:spPr>
      </p:pic>
      <p:pic>
        <p:nvPicPr>
          <p:cNvPr id="15" name="图片 14" descr="D:\素材\立春\00.png00"/>
          <p:cNvPicPr>
            <a:picLocks noChangeAspect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>
          <a:xfrm flipV="1">
            <a:off x="1016000" y="3158490"/>
            <a:ext cx="1788160" cy="27736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61505" y="66409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/>
        </p:nvGrpSpPr>
        <p:grpSpPr>
          <a:xfrm>
            <a:off x="459527" y="397207"/>
            <a:ext cx="473527" cy="433092"/>
            <a:chOff x="459527" y="397207"/>
            <a:chExt cx="473527" cy="433092"/>
          </a:xfrm>
        </p:grpSpPr>
        <p:sp>
          <p:nvSpPr>
            <p:cNvPr id="30" name="平行四边形 29"/>
            <p:cNvSpPr/>
            <p:nvPr/>
          </p:nvSpPr>
          <p:spPr>
            <a:xfrm>
              <a:off x="459527" y="429966"/>
              <a:ext cx="414059" cy="400333"/>
            </a:xfrm>
            <a:prstGeom prst="parallelogram">
              <a:avLst>
                <a:gd name="adj" fmla="val 37689"/>
              </a:avLst>
            </a:prstGeom>
            <a:solidFill>
              <a:srgbClr val="65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695172" y="397207"/>
              <a:ext cx="237882" cy="229996"/>
            </a:xfrm>
            <a:prstGeom prst="parallelogram">
              <a:avLst>
                <a:gd name="adj" fmla="val 37689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16000" y="1016001"/>
            <a:ext cx="10160000" cy="4825999"/>
          </a:xfrm>
          <a:prstGeom prst="rect">
            <a:avLst/>
          </a:prstGeom>
          <a:blipFill rotWithShape="1">
            <a:blip r:embed="rId4" cstate="screen"/>
            <a:stretch>
              <a:fillRect/>
            </a:stretch>
          </a:blipFill>
          <a:ln>
            <a:noFill/>
          </a:ln>
          <a:effectLst>
            <a:outerShdw blurRad="254000" dist="38100" dir="10800000" sx="102000" sy="102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D:\素材\立春\00.png00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>
          <a:xfrm flipV="1">
            <a:off x="1016000" y="26035"/>
            <a:ext cx="3807460" cy="5906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tags" Target="../tags/tag10.xml"/><Relationship Id="rId20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.xml"/><Relationship Id="rId18" Type="http://schemas.openxmlformats.org/officeDocument/2006/relationships/tags" Target="../tags/tag7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paperday.cn/" TargetMode="External"/><Relationship Id="rId3" Type="http://schemas.openxmlformats.org/officeDocument/2006/relationships/hyperlink" Target="http://www.wanfangtech.com/" TargetMode="External"/><Relationship Id="rId2" Type="http://schemas.openxmlformats.org/officeDocument/2006/relationships/hyperlink" Target="http://www.cqvip.com/" TargetMode="External"/><Relationship Id="rId1" Type="http://schemas.openxmlformats.org/officeDocument/2006/relationships/hyperlink" Target="https://www.cncnki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36801" y="447869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6A9A5">
                <a:alpha val="25000"/>
              </a:srgbClr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6A9A5"/>
                </a:solidFill>
                <a:cs typeface="+mn-ea"/>
                <a:sym typeface="+mn-lt"/>
              </a:rPr>
              <a:t>教师：单婵</a:t>
            </a:r>
            <a:endParaRPr lang="zh-CN" altLang="en-US" sz="14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46726" y="2139192"/>
            <a:ext cx="689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56A9A5"/>
                </a:solidFill>
                <a:latin typeface="仓耳暖男手札体 W01" panose="02020400000000000000" pitchFamily="18" charset="-122"/>
                <a:ea typeface="仓耳暖男手札体 W01" panose="02020400000000000000" pitchFamily="18" charset="-122"/>
                <a:cs typeface="+mn-ea"/>
                <a:sym typeface="+mn-lt"/>
              </a:rPr>
              <a:t>数据库开发与实现课程设计</a:t>
            </a:r>
            <a:endParaRPr lang="zh-CN" altLang="en-US" sz="6000" dirty="0">
              <a:solidFill>
                <a:srgbClr val="56A9A5"/>
              </a:solidFill>
              <a:latin typeface="仓耳暖男手札体 W01" panose="02020400000000000000" pitchFamily="18" charset="-122"/>
              <a:ea typeface="仓耳暖男手札体 W01" panose="02020400000000000000" pitchFamily="18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23624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知网的查重报告怎么看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6751" y="3102087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在知网学术不端系统进行查重后，一般会获得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份检测报告，每个报告单对应一个唯一的验证码，其中一个报告单验证真伪后，其他三个报告单就不能再次验证，这是为了防止其他假冒商家利用剩余的未验证的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个验证码去做假知网查重报告。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52712"/>
            <a:ext cx="685800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53259" y="2067766"/>
            <a:ext cx="68355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简洁版报告：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简要概述报告的总体结果，主要包含报告验证码、被检测文章信息、检测范围（数据库）、重复率（包括以下四个复制比）和检测指标等。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总文字复制比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：被检测论文总重合字数在总字数中所占的比例；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去除引用文献复制比：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去除系统识别为引用的文献后，计算出来的重合字数在总字数中所占的比例；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去除本人已发表文献复制比：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去除作者本人已发表文献后，计算出来的重合字数在总字数中所占的比例；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单篇最大文字复制比：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被检测文献与所有相似文献比对后，重合字数占总字数的比例最大的那一篇文献的文字复制比。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81087"/>
            <a:ext cx="6858000" cy="4695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62134" y="5905247"/>
            <a:ext cx="7956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全文标明引文报告：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标出全文重复的部分。红色为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抄袭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，黄色为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引用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，都被计算入总复制比，相似文献列表按重复率从高到低排列。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704850"/>
            <a:ext cx="75438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85887"/>
            <a:ext cx="68580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1209737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全文对照报告：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详细列出抄袭内容来源，可以看到与哪些文献重复（当然也存在误判的情况），降重改写时可左右对应修改。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33575"/>
            <a:ext cx="685800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076325"/>
            <a:ext cx="75438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9075" y="1232534"/>
            <a:ext cx="8874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去除本人已发表文献报告：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此报告会去除本人已发表文献的重复部分。如果</a:t>
            </a:r>
            <a:r>
              <a:rPr lang="zh-CN" altLang="en-US" b="0" i="0" u="none" strike="noStrike" dirty="0">
                <a:solidFill>
                  <a:srgbClr val="0066FF"/>
                </a:solidFill>
                <a:effectLst/>
                <a:latin typeface="-apple-system"/>
              </a:rPr>
              <a:t>毕业论文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与发表的论文是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一个选题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或者发表的论文本身就是毕业论文的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一部分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内容，这个数字会有变化。一般情况下，毕业论文中是允许使用自己发表过的论文内容的，硕博论文中比较常见。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36" y="2213043"/>
            <a:ext cx="6876272" cy="46449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21111" y="138332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论文重复率降到多少才「安全」</a:t>
            </a:r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4184" y="1793001"/>
            <a:ext cx="81996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了解了知网查重检测报告，不少人可能会心中一凉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完蛋，知网的系统也太智能和强大了！那么到底应该将自己论文的重复率控制在多少才是合理的呢？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首先来看一下一般情况下毕业论文的重复率要求，做到心中有数。一般来说，专科学位论文要求重复率在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35%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以下，本科要求在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以下；硕士和博士会相应提高，分别是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10%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但是，「踩线过关」这种惊险操作还是不要轻易尝试，这里我们给出一个安全界限：专科和本科控制在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以下，而硕士需要控制在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以下，博士对自己要求需要严格一点，控制在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56" y="4695667"/>
            <a:ext cx="4826208" cy="18585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7328295" y="1700552"/>
            <a:ext cx="189548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5FB4AD"/>
                </a:solidFill>
                <a:effectLst/>
                <a:uLnTx/>
                <a:uFillTx/>
                <a:cs typeface="+mn-ea"/>
                <a:sym typeface="+mn-lt"/>
              </a:rPr>
              <a:t>案例分析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5FB4A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6563977" y="1656870"/>
            <a:ext cx="555710" cy="555710"/>
          </a:xfrm>
          <a:prstGeom prst="ellipse">
            <a:avLst/>
          </a:prstGeom>
          <a:solidFill>
            <a:srgbClr val="65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12799" y="1775036"/>
            <a:ext cx="45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6563977" y="2638155"/>
            <a:ext cx="555710" cy="555710"/>
          </a:xfrm>
          <a:prstGeom prst="ellipse">
            <a:avLst/>
          </a:prstGeom>
          <a:solidFill>
            <a:srgbClr val="65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6612799" y="2756322"/>
            <a:ext cx="45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328295" y="2630954"/>
            <a:ext cx="3501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5FB4AD"/>
                </a:solidFill>
                <a:effectLst/>
                <a:uLnTx/>
                <a:uFillTx/>
                <a:cs typeface="+mn-ea"/>
                <a:sym typeface="+mn-lt"/>
              </a:rPr>
              <a:t>什么是查重？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5FB4AD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5FB4AD"/>
                </a:solidFill>
                <a:effectLst/>
                <a:uLnTx/>
                <a:uFillTx/>
                <a:cs typeface="+mn-ea"/>
                <a:sym typeface="+mn-lt"/>
              </a:rPr>
              <a:t>学习降重方法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5FB4A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6563977" y="3686441"/>
            <a:ext cx="555710" cy="555710"/>
          </a:xfrm>
          <a:prstGeom prst="ellipse">
            <a:avLst/>
          </a:prstGeom>
          <a:solidFill>
            <a:srgbClr val="65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612799" y="3804608"/>
            <a:ext cx="45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328295" y="3743052"/>
            <a:ext cx="301533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5FB4AD"/>
                </a:solidFill>
                <a:effectLst/>
                <a:uLnTx/>
                <a:uFillTx/>
                <a:cs typeface="+mn-ea"/>
                <a:sym typeface="+mn-lt"/>
              </a:rPr>
              <a:t>实验：完成项目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5FB4A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32"/>
          <p:cNvSpPr txBox="1"/>
          <p:nvPr userDrawn="1"/>
        </p:nvSpPr>
        <p:spPr>
          <a:xfrm>
            <a:off x="4110036" y="5042678"/>
            <a:ext cx="1164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dirty="0">
                <a:solidFill>
                  <a:srgbClr val="5FB4AD"/>
                </a:solidFill>
                <a:cs typeface="+mn-ea"/>
                <a:sym typeface="+mn-lt"/>
              </a:rPr>
              <a:t>CONTENTS</a:t>
            </a:r>
            <a:endParaRPr lang="en-US" altLang="zh-CN" sz="1400" dirty="0">
              <a:solidFill>
                <a:srgbClr val="5FB4AD"/>
              </a:solidFill>
              <a:cs typeface="+mn-ea"/>
              <a:sym typeface="+mn-lt"/>
            </a:endParaRPr>
          </a:p>
        </p:txBody>
      </p:sp>
      <p:sp>
        <p:nvSpPr>
          <p:cNvPr id="26" name="PA_文本框 2"/>
          <p:cNvSpPr txBox="1"/>
          <p:nvPr userDrawn="1"/>
        </p:nvSpPr>
        <p:spPr>
          <a:xfrm>
            <a:off x="3945794" y="4375045"/>
            <a:ext cx="1458850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0" dirty="0">
                <a:solidFill>
                  <a:srgbClr val="5FB4AD"/>
                </a:solidFill>
                <a:cs typeface="+mn-ea"/>
                <a:sym typeface="+mn-lt"/>
              </a:rPr>
              <a:t>目录</a:t>
            </a:r>
            <a:endParaRPr lang="zh-CN" altLang="en-US" sz="4400" b="0" dirty="0">
              <a:solidFill>
                <a:srgbClr val="5FB4AD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1820" y="1648041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中文期刊论文的要求与毕业论文又有所不同。普刊的相对容忍度要高一些，在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25%~30%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左右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核心期刊的要求就比较高，大概处于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5%~10%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之间，在大部分学校要求发表核心期刊的前提下，这个重复率要求是比较严格的。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95" y="3042300"/>
            <a:ext cx="5467350" cy="1343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41820" y="4765995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以上这些是一般情况下的论文重复率要求，随着近年对毕业生要求的不断提高，这个标准可能会更加严格，建议大家参考自己单位或者期刊的要求调整。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8984" y="511728"/>
            <a:ext cx="8225467" cy="61222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2662" y="443411"/>
            <a:ext cx="6292281" cy="59711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722" y="812705"/>
            <a:ext cx="9674111" cy="52325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494" y="1906026"/>
            <a:ext cx="9545011" cy="30459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21" y="1900477"/>
            <a:ext cx="9784157" cy="30570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96648" y="2285811"/>
            <a:ext cx="63987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/>
              <a:t>怎么样降重？</a:t>
            </a:r>
            <a:endParaRPr lang="en-US" altLang="zh-CN" sz="4800" dirty="0"/>
          </a:p>
          <a:p>
            <a:pPr algn="ctr"/>
            <a:endParaRPr lang="en-US" altLang="zh-CN" sz="4800" dirty="0"/>
          </a:p>
          <a:p>
            <a:endParaRPr lang="en-US" altLang="zh-CN" dirty="0"/>
          </a:p>
          <a:p>
            <a:r>
              <a:rPr lang="zh-CN" altLang="en-US" dirty="0"/>
              <a:t>只要掌握了方法，大部分论文的重复率降低其实都没那么难。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47968" y="2418899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第一步，根据查重报告把标红的部分标注出来。</a:t>
            </a:r>
            <a:endParaRPr lang="zh-CN" altLang="en-US" b="1" dirty="0"/>
          </a:p>
          <a:p>
            <a:r>
              <a:rPr lang="zh-CN" altLang="en-US" dirty="0"/>
              <a:t>对于重复的部分，查重报告中都有标注，一般重复率比较高的部分是橙色，重复率非常高的部分是红色。不管哪种，只要是重复了，就在你论文中相应地标注出来。这些标注出来的部分就是需要进行降重的部分。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9250" y="2525444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降重需要抓住论文重复的本质</a:t>
            </a:r>
            <a:endParaRPr lang="en-US" altLang="zh-CN" sz="24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语义模糊查重原理主要的检测指标是中心意思和相同的关键词。因此，针对这个原则，只要对重复部分的中心意思进行扩展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融合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删减并且替换句型和</a:t>
            </a:r>
            <a:r>
              <a:rPr lang="zh-CN" altLang="en-US" sz="2400" b="0" i="0" u="none" strike="noStrike" dirty="0">
                <a:effectLst/>
                <a:latin typeface="-apple-system"/>
              </a:rPr>
              <a:t>近义词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就能够有效降低重复率。</a:t>
            </a:r>
            <a:endParaRPr lang="zh-CN" altLang="en-US" sz="2400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84476" y="1722937"/>
            <a:ext cx="72900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第二步，把重复的部分用自己的语言复述一遍。</a:t>
            </a:r>
            <a:endParaRPr lang="en-US" altLang="zh-CN" b="1" dirty="0"/>
          </a:p>
          <a:p>
            <a:r>
              <a:rPr lang="zh-CN" altLang="en-US" dirty="0"/>
              <a:t>这是论文降重的根本方法。所谓复述，那就是“意思不变，文字改变”。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比如：</a:t>
            </a:r>
            <a:endParaRPr lang="en-US" altLang="zh-CN" dirty="0"/>
          </a:p>
          <a:p>
            <a:r>
              <a:rPr lang="zh-CN" altLang="en-US" dirty="0"/>
              <a:t>原文：近年来，互联网金融在我国取得迅猛发展，有力地推动了我国金融生态环境变革。纵观我国互联网金融发展历程，可以发现我国互联网金融史大体经历如下发展阶段....</a:t>
            </a:r>
            <a:endParaRPr lang="en-US" altLang="zh-CN" dirty="0"/>
          </a:p>
          <a:p>
            <a:r>
              <a:rPr lang="zh-CN" altLang="en-US" dirty="0"/>
              <a:t>降重后：最近几年，国内的互联网金融得到了极大的发展，其在我国金融生态环境的建设上起到了至关重要的作用。而我国互联网金融的发展历程可以概括为以下几个阶段：....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从以上这个案例中，你应该就能体会到降重的精髓所在吧。一定要自己组织语言，用自己的文字进行复述。这样二次查重的时候，重复率必然会有进一步下降。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3633" y="2721114"/>
            <a:ext cx="410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56A9A5"/>
                </a:solidFill>
                <a:cs typeface="+mn-ea"/>
                <a:sym typeface="+mn-lt"/>
              </a:rPr>
              <a:t>案例分析</a:t>
            </a:r>
            <a:endParaRPr lang="zh-CN" altLang="en-US" sz="40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90703" y="375273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FB4A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pc="500" dirty="0">
                <a:solidFill>
                  <a:srgbClr val="56A9A5"/>
                </a:solidFill>
                <a:cs typeface="+mn-ea"/>
                <a:sym typeface="+mn-lt"/>
              </a:rPr>
              <a:t>PART.01</a:t>
            </a:r>
            <a:endParaRPr lang="en-US" altLang="zh-CN" sz="1400" spc="5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274838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方法：以句子或段落为单位，在理解原文意思和逻辑的基础上，复述一遍。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精髓：结合使用各种降重技巧，尽可能改得和原文不同，逃过系统查重。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原则：保持原意，质量第一，降重第二。别过分苛求重复率，别为了降重而降重！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341177"/>
            <a:ext cx="6093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同义词替换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专业词保留，其它词改掉。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如：损坏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破坏，渠道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途径，降低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减少，第一第二第三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首先其次最后。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如：人们俗称的女神通常都十分漂亮 → 普通人眼中的女神往往都面貌姣好。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221255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改变表述方式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「变换主</a:t>
            </a:r>
            <a:r>
              <a:rPr lang="zh-CN" altLang="en-US" b="0" i="0" u="none" strike="noStrike" dirty="0">
                <a:effectLst/>
                <a:latin typeface="-apple-system"/>
              </a:rPr>
              <a:t>被动语态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」「使用反义词」等把原文换一种方式来表达。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如：成功率很高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失败率很低，我打了他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他被我揍了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551837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3.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打乱顺序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多个词语、短句或段落在并列的情况下，尽量打乱顺序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如：我喜欢的水果有苹果、梨子和香蕉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我爱吃香蕉、梨子及苹果这三种水果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064497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4.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拆分合并法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长句分成短句，短句合并为长句。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54181" y="3555379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5.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适当增词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实在无计可施的情况下，可适当增词来避免句子和原文过于相似。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9250" y="2476088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6.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做表格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不仅数据可以做表格，只要分类表述的内容都可以做表格，例如各公司的激励政策对比，做表可以一定程度避免重复，更妙的是，维普不查表格。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049250" y="4065045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7.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表格重复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调换行列顺序，数据用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mathtype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11839" y="2553112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8.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翻译法的正确使用姿势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读外文文献并人工翻译，重复的概率很低，慎用机器翻译。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11839" y="3855183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9. 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Mathtype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输入数据或字母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工科福利，目前知网检测图片的能力有限，大部分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mathtype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查不出来。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96850" y="160665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10.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中英文人名互换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例如：汤姆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=Tom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96850" y="266856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11.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中文数字和阿拉伯数字互换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例如：一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、①，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世纪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80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年代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=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十九世纪八十年代。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96850" y="3730477"/>
            <a:ext cx="609350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12.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专业词多到崩溃，有把握的前提下可替换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例如：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CO2→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二氧化碳，降维攻击→降维打击；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可使用代词，它、其、这、那、前者、后者、该物质等等。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在燃烧后产生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的特点是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的特点是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」可改为「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的燃烧产物，前者具有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特征，后者具有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特征」，这就消灭了两个关键词。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9250" y="2026382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13.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能写中文尽量不写英文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查重系统是按字符数算的，「皇帝」算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个字符，「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Emperor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」算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个字符，当然更容易重复了。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49250" y="3649950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14.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英文摘要重复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改英文太难，那就把中文句先改得彻底一些，拗口也没关系，然后用谷歌翻译差不多就能搞定。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9820" y="1831340"/>
            <a:ext cx="55714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5FB4AD"/>
                </a:solidFill>
                <a:cs typeface="+mn-ea"/>
                <a:sym typeface="+mn-lt"/>
              </a:rPr>
              <a:t>完成项目七</a:t>
            </a:r>
            <a:r>
              <a:rPr lang="zh-CN" altLang="en-US" sz="4000" dirty="0">
                <a:solidFill>
                  <a:srgbClr val="5FB4AD"/>
                </a:solidFill>
                <a:cs typeface="+mn-ea"/>
                <a:sym typeface="+mn-lt"/>
              </a:rPr>
              <a:t>：完成报告并使用</a:t>
            </a:r>
            <a:r>
              <a:rPr lang="en-US" altLang="zh-CN" sz="4000" dirty="0">
                <a:solidFill>
                  <a:srgbClr val="5FB4AD"/>
                </a:solidFill>
                <a:cs typeface="+mn-ea"/>
                <a:sym typeface="+mn-lt"/>
              </a:rPr>
              <a:t>PaperDay</a:t>
            </a:r>
            <a:r>
              <a:rPr lang="zh-CN" altLang="en-US" sz="4000" dirty="0">
                <a:solidFill>
                  <a:srgbClr val="5FB4AD"/>
                </a:solidFill>
                <a:cs typeface="+mn-ea"/>
                <a:sym typeface="+mn-lt"/>
              </a:rPr>
              <a:t>软件进行查重，降重后重复率在</a:t>
            </a:r>
            <a:r>
              <a:rPr lang="en-US" altLang="zh-CN" sz="4000" dirty="0">
                <a:solidFill>
                  <a:srgbClr val="5FB4AD"/>
                </a:solidFill>
                <a:cs typeface="+mn-ea"/>
                <a:sym typeface="+mn-lt"/>
              </a:rPr>
              <a:t>30%</a:t>
            </a:r>
            <a:r>
              <a:rPr lang="zh-CN" altLang="en-US" sz="4000" dirty="0">
                <a:solidFill>
                  <a:srgbClr val="5FB4AD"/>
                </a:solidFill>
                <a:cs typeface="+mn-ea"/>
                <a:sym typeface="+mn-lt"/>
              </a:rPr>
              <a:t>以下。</a:t>
            </a:r>
            <a:endParaRPr lang="zh-CN" altLang="en-US" sz="4000" dirty="0">
              <a:solidFill>
                <a:srgbClr val="5FB4AD"/>
              </a:solidFill>
              <a:cs typeface="+mn-ea"/>
              <a:sym typeface="+mn-lt"/>
            </a:endParaRPr>
          </a:p>
          <a:p>
            <a:pPr algn="ctr"/>
            <a:endParaRPr lang="zh-CN" altLang="en-US" sz="40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3633" y="2721114"/>
            <a:ext cx="4104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56A9A5"/>
                </a:solidFill>
                <a:cs typeface="+mn-ea"/>
                <a:sym typeface="+mn-lt"/>
              </a:rPr>
              <a:t>查重</a:t>
            </a:r>
            <a:r>
              <a:rPr lang="en-US" altLang="zh-CN" sz="4000" dirty="0">
                <a:solidFill>
                  <a:srgbClr val="56A9A5"/>
                </a:solidFill>
                <a:cs typeface="+mn-ea"/>
                <a:sym typeface="+mn-lt"/>
              </a:rPr>
              <a:t>&amp;</a:t>
            </a:r>
            <a:r>
              <a:rPr lang="zh-CN" altLang="en-US" sz="4000" dirty="0">
                <a:solidFill>
                  <a:srgbClr val="56A9A5"/>
                </a:solidFill>
                <a:cs typeface="+mn-ea"/>
                <a:sym typeface="+mn-lt"/>
              </a:rPr>
              <a:t>降重</a:t>
            </a:r>
            <a:endParaRPr lang="zh-CN" altLang="en-US" sz="4000" dirty="0">
              <a:solidFill>
                <a:srgbClr val="56A9A5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90703" y="3752733"/>
            <a:ext cx="1988625" cy="33497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FB4A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pc="500" dirty="0">
                <a:solidFill>
                  <a:srgbClr val="56A9A5"/>
                </a:solidFill>
                <a:cs typeface="+mn-ea"/>
                <a:sym typeface="+mn-lt"/>
              </a:rPr>
              <a:t>PART.03</a:t>
            </a:r>
            <a:endParaRPr lang="en-US" altLang="zh-CN" sz="1400" spc="500" dirty="0">
              <a:solidFill>
                <a:srgbClr val="56A9A5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1" cstate="screen"/>
          <a:stretch>
            <a:fillRect/>
          </a:stretch>
        </p:blipFill>
        <p:spPr>
          <a:xfrm rot="20040000">
            <a:off x="8703310" y="4599940"/>
            <a:ext cx="2703830" cy="1400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4305" y="1029335"/>
            <a:ext cx="29902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摘要</a:t>
            </a:r>
            <a:endParaRPr lang="zh-CN" altLang="en-US" dirty="0"/>
          </a:p>
          <a:p>
            <a:r>
              <a:rPr lang="en-US" altLang="zh-CN" dirty="0"/>
              <a:t>Abstract</a:t>
            </a:r>
            <a:endParaRPr lang="zh-CN" altLang="en-US" dirty="0"/>
          </a:p>
          <a:p>
            <a:r>
              <a:rPr lang="zh-CN" altLang="en-US" dirty="0"/>
              <a:t>第1章 前言	</a:t>
            </a:r>
            <a:endParaRPr lang="zh-CN" altLang="en-US" dirty="0"/>
          </a:p>
          <a:p>
            <a:r>
              <a:rPr lang="zh-CN" altLang="en-US" dirty="0"/>
              <a:t>1.1  研究背景	</a:t>
            </a:r>
            <a:endParaRPr lang="zh-CN" altLang="en-US" dirty="0"/>
          </a:p>
          <a:p>
            <a:r>
              <a:rPr lang="zh-CN" altLang="en-US" dirty="0"/>
              <a:t>1.2  项目开发的意义	</a:t>
            </a:r>
            <a:endParaRPr lang="zh-CN" altLang="en-US" dirty="0"/>
          </a:p>
          <a:p>
            <a:r>
              <a:rPr lang="zh-CN" altLang="en-US" dirty="0"/>
              <a:t>1.3  国内外研究现状	</a:t>
            </a:r>
            <a:endParaRPr lang="zh-CN" altLang="en-US" dirty="0"/>
          </a:p>
          <a:p>
            <a:r>
              <a:rPr lang="zh-CN" altLang="en-US" dirty="0"/>
              <a:t>1.4  主要研究内容	</a:t>
            </a:r>
            <a:endParaRPr lang="zh-CN" altLang="en-US" dirty="0"/>
          </a:p>
          <a:p>
            <a:r>
              <a:rPr lang="zh-CN" altLang="en-US" dirty="0"/>
              <a:t>1.5  论文组织结构	</a:t>
            </a:r>
            <a:endParaRPr lang="zh-CN" altLang="en-US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 系统分析	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.1  可行性分析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.1.1  经济可行性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.1.2  技术可行性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.1.3  法律可行性	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.2  需求分析	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.2.1</a:t>
            </a:r>
            <a:r>
              <a:rPr lang="en-US" altLang="zh-CN" dirty="0"/>
              <a:t> </a:t>
            </a:r>
            <a:r>
              <a:rPr lang="zh-CN" altLang="en-US" dirty="0"/>
              <a:t>业务流程图</a:t>
            </a:r>
            <a:endParaRPr lang="zh-CN" altLang="en-US" dirty="0"/>
          </a:p>
          <a:p>
            <a:r>
              <a:rPr lang="en-US" altLang="zh-CN" dirty="0"/>
              <a:t>   2</a:t>
            </a:r>
            <a:r>
              <a:rPr lang="zh-CN" altLang="en-US" dirty="0"/>
              <a:t>.2.2</a:t>
            </a:r>
            <a:r>
              <a:rPr lang="en-US" altLang="zh-CN" dirty="0"/>
              <a:t> </a:t>
            </a:r>
            <a:r>
              <a:rPr lang="zh-CN" altLang="en-US" dirty="0"/>
              <a:t>功能需求分析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73500" y="1129665"/>
            <a:ext cx="543242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.3  数据建模分析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.3.1  数据流图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  2</a:t>
            </a:r>
            <a:r>
              <a:rPr lang="zh-CN" altLang="en-US" dirty="0">
                <a:sym typeface="+mn-ea"/>
              </a:rPr>
              <a:t>.3.2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概念数据模型设计（E-R图）</a:t>
            </a:r>
            <a:endParaRPr lang="zh-CN" altLang="en-US" dirty="0">
              <a:sym typeface="+mn-ea"/>
            </a:endParaRPr>
          </a:p>
          <a:p>
            <a:r>
              <a:rPr lang="en-US" altLang="zh-CN" dirty="0"/>
              <a:t>2.4 </a:t>
            </a:r>
            <a:r>
              <a:rPr lang="zh-CN" altLang="en-US" dirty="0"/>
              <a:t>本章小结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章  系统设计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.1 </a:t>
            </a:r>
            <a:r>
              <a:rPr lang="zh-CN" altLang="en-US" dirty="0" smtClean="0">
                <a:sym typeface="+mn-ea"/>
              </a:rPr>
              <a:t> 系统</a:t>
            </a:r>
            <a:r>
              <a:rPr lang="zh-CN" altLang="en-US" dirty="0">
                <a:sym typeface="+mn-ea"/>
              </a:rPr>
              <a:t>总体设计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.2  系统功能设计	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.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数据库设计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3.4  </a:t>
            </a:r>
            <a:r>
              <a:rPr lang="zh-CN" altLang="en-US" dirty="0">
                <a:sym typeface="+mn-ea"/>
              </a:rPr>
              <a:t>本章小结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章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系统实现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.1  系统功能说明	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.2  功能模块实现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4.3  </a:t>
            </a:r>
            <a:r>
              <a:rPr lang="zh-CN" altLang="en-US" dirty="0">
                <a:sym typeface="+mn-ea"/>
              </a:rPr>
              <a:t>本章小结	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章 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系统测试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.1 测试方法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.2 功能测试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.</a:t>
            </a:r>
            <a:r>
              <a:rPr lang="en-US" altLang="zh-CN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本章小结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章   总结与展望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28635" y="1287780"/>
            <a:ext cx="1403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参考文献</a:t>
            </a:r>
            <a:endParaRPr lang="zh-CN" altLang="en-US"/>
          </a:p>
          <a:p>
            <a:r>
              <a:rPr lang="zh-CN" altLang="en-US"/>
              <a:t>致谢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8699" y="1975256"/>
            <a:ext cx="6094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、论文查重原理与软件</a:t>
            </a:r>
            <a:endParaRPr lang="en-US" altLang="zh-CN" sz="24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、论文查重需要注意的事情</a:t>
            </a:r>
            <a:endParaRPr lang="en-US" altLang="zh-CN" sz="24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、降重方法</a:t>
            </a:r>
            <a:endParaRPr lang="zh-CN" altLang="en-US" sz="2400" b="1" dirty="0">
              <a:solidFill>
                <a:srgbClr val="121212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82092" y="1859339"/>
            <a:ext cx="72278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我们先说一下查重原理与查重软件</a:t>
            </a:r>
            <a:endParaRPr lang="zh-CN" altLang="en-US" dirty="0"/>
          </a:p>
          <a:p>
            <a:r>
              <a:rPr lang="zh-CN" altLang="en-US" dirty="0"/>
              <a:t>目前，学校对论文查重的要求越来越严格，对文章的重复率的要求也是有所提高的，所以我们就需要掌握一些论文降重有效减少重复率修改的方法，但文章引用的参考文献只有那么多，如何进行修改降重，甚至是怎么减少重复率是学生当务之急解决的难题。要想实现降重，首先就必须了解一些查重软件平台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b="1" dirty="0"/>
              <a:t>几种常见的查重软件平台的简介</a:t>
            </a:r>
            <a:endParaRPr lang="zh-CN" altLang="en-US" dirty="0"/>
          </a:p>
          <a:p>
            <a:r>
              <a:rPr lang="zh-CN" altLang="en-US" dirty="0"/>
              <a:t>目前比较常见的查重有：</a:t>
            </a:r>
            <a:r>
              <a:rPr lang="zh-CN" altLang="en-US" dirty="0">
                <a:hlinkClick r:id="rId1"/>
              </a:rPr>
              <a:t>知网查重</a:t>
            </a:r>
            <a:r>
              <a:rPr lang="zh-CN" altLang="en-US" dirty="0"/>
              <a:t>、</a:t>
            </a:r>
            <a:r>
              <a:rPr lang="zh-CN" altLang="en-US" dirty="0">
                <a:hlinkClick r:id="rId2"/>
              </a:rPr>
              <a:t>维普查重</a:t>
            </a:r>
            <a:r>
              <a:rPr lang="zh-CN" altLang="en-US" dirty="0"/>
              <a:t>、</a:t>
            </a:r>
            <a:r>
              <a:rPr lang="zh-CN" altLang="en-US" dirty="0">
                <a:hlinkClick r:id="rId3"/>
              </a:rPr>
              <a:t>万方查重</a:t>
            </a:r>
            <a:r>
              <a:rPr lang="zh-CN" altLang="en-US" dirty="0"/>
              <a:t>及</a:t>
            </a:r>
            <a:r>
              <a:rPr lang="en-US" altLang="zh-CN" dirty="0" err="1"/>
              <a:t>paperpass</a:t>
            </a:r>
            <a:r>
              <a:rPr lang="zh-CN" altLang="en-US" dirty="0"/>
              <a:t>查重、</a:t>
            </a:r>
            <a:r>
              <a:rPr lang="en-US" altLang="zh-CN" dirty="0">
                <a:hlinkClick r:id="rId4"/>
              </a:rPr>
              <a:t>paperday</a:t>
            </a:r>
            <a:r>
              <a:rPr lang="zh-CN" altLang="en-US" dirty="0">
                <a:hlinkClick r:id="rId4"/>
              </a:rPr>
              <a:t>查重</a:t>
            </a:r>
            <a:r>
              <a:rPr lang="zh-CN" altLang="en-US" dirty="0"/>
              <a:t>等。但现今的查重软件只能够对文字和表格进行检测，还不能够做到对图片和公式进行检测（当前处于研究的阶段）。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79521" y="2158841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其查重的判断标准：通常是按照</a:t>
            </a:r>
            <a:r>
              <a:rPr lang="en-US" altLang="zh-CN" dirty="0"/>
              <a:t>13</a:t>
            </a:r>
            <a:r>
              <a:rPr lang="zh-CN" altLang="en-US" dirty="0"/>
              <a:t>个字符进行检测，而不是</a:t>
            </a:r>
            <a:r>
              <a:rPr lang="en-US" altLang="zh-CN" dirty="0"/>
              <a:t>13</a:t>
            </a:r>
            <a:r>
              <a:rPr lang="zh-CN" altLang="en-US" dirty="0"/>
              <a:t>个字。即是说要是一句话 一个片段有一半以上字数相同不连续也会相似度较高的 标红建议修改 只需修改标红的部分 其他没标红的尽量不要修改。</a:t>
            </a:r>
            <a:endParaRPr lang="en-US" altLang="zh-CN" dirty="0"/>
          </a:p>
          <a:p>
            <a:r>
              <a:rPr lang="zh-CN" altLang="en-US" dirty="0"/>
              <a:t>另外，需要注意的就是不需要连续，知网在检测判断的过程中，引入了语义理解的辅助判断，这个部分是中国知网论文查重宝典提供的干货，大家一定要注意。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22802" y="2242731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注意：每个查重的软件的论文库是不一样的，建议不要用一种查重软件的标准去判断另一种查重的标准。比如查重出来文章是知网</a:t>
            </a:r>
            <a:r>
              <a:rPr lang="en-US" altLang="zh-CN" dirty="0"/>
              <a:t>10</a:t>
            </a:r>
            <a:r>
              <a:rPr lang="zh-CN" altLang="en-US" dirty="0"/>
              <a:t>，用维普万方等软件检测就不一定是</a:t>
            </a:r>
            <a:r>
              <a:rPr lang="en-US" altLang="zh-CN" dirty="0"/>
              <a:t>10</a:t>
            </a:r>
            <a:r>
              <a:rPr lang="zh-CN" altLang="en-US" dirty="0"/>
              <a:t>了，可能会高，可能会低。目前最常见的就是，由于知网价格比较高，所以很多人都喜欢用</a:t>
            </a:r>
            <a:r>
              <a:rPr lang="en-US" altLang="zh-CN" dirty="0" err="1"/>
              <a:t>paperpass</a:t>
            </a:r>
            <a:r>
              <a:rPr lang="zh-CN" altLang="en-US" dirty="0"/>
              <a:t>查重的结果来判断知网重复率，那是不对的。因此选择查重软件很重要！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8699" y="2594678"/>
            <a:ext cx="6094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想要有效降重就需要抓住论文重复的本质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dirty="0"/>
              <a:t>了解了知网查重的原理，我们就可以围绕这些原理并基于对查重报告的详细分析，对论文进行有效降重。</a:t>
            </a:r>
            <a:endParaRPr lang="zh-CN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PP_MARK_KEY" val="429eeb5d-f305-48be-93ce-daeea99f68db"/>
  <p:tag name="COMMONDATA" val="eyJoZGlkIjoiMWViNWI5OWI5MmZkNDZkYWY3YmQ3ZDgwOWY0MzUyOWI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beodfmz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3647</Words>
  <Application>WPS 演示</Application>
  <PresentationFormat>宽屏</PresentationFormat>
  <Paragraphs>207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Wingdings</vt:lpstr>
      <vt:lpstr>等线</vt:lpstr>
      <vt:lpstr>仓耳暖男手札体 W01</vt:lpstr>
      <vt:lpstr>-apple-system</vt:lpstr>
      <vt:lpstr>Segoe Print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春天</dc:title>
  <dc:creator>第一PPT</dc:creator>
  <cp:keywords>www.1ppt.com</cp:keywords>
  <dc:description>www.1ppt.com</dc:description>
  <cp:lastModifiedBy>Administrator</cp:lastModifiedBy>
  <cp:revision>291</cp:revision>
  <dcterms:created xsi:type="dcterms:W3CDTF">2019-06-19T02:08:00Z</dcterms:created>
  <dcterms:modified xsi:type="dcterms:W3CDTF">2023-05-19T02:57:40Z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6A5DD6641D6949C1951A02E2D57BB8C1</vt:lpwstr>
  </property>
</Properties>
</file>